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257" r:id="rId3"/>
    <p:sldId id="258" r:id="rId4"/>
    <p:sldId id="273" r:id="rId5"/>
    <p:sldId id="283" r:id="rId6"/>
    <p:sldId id="284" r:id="rId7"/>
    <p:sldId id="285" r:id="rId8"/>
    <p:sldId id="259" r:id="rId9"/>
    <p:sldId id="260" r:id="rId10"/>
    <p:sldId id="261" r:id="rId11"/>
    <p:sldId id="276" r:id="rId12"/>
    <p:sldId id="264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7" r:id="rId24"/>
    <p:sldId id="278" r:id="rId25"/>
    <p:sldId id="279" r:id="rId26"/>
    <p:sldId id="287" r:id="rId27"/>
    <p:sldId id="280" r:id="rId28"/>
    <p:sldId id="281" r:id="rId29"/>
    <p:sldId id="28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6600"/>
    <a:srgbClr val="FF9900"/>
    <a:srgbClr val="FDFBC9"/>
    <a:srgbClr val="36A63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1110F-9032-460C-AE72-B6549CB6A298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CD1E5-BB97-4DB9-8724-8091C3F92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следующий год была использована веранда  на спортивной</a:t>
            </a:r>
            <a:r>
              <a:rPr lang="ru-RU" baseline="0" dirty="0" smtClean="0"/>
              <a:t> площадке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CD1E5-BB97-4DB9-8724-8091C3F9214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CA90-6D52-44BB-A077-524D0FAB5EC3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01BA6-D237-4A80-8434-183FA40FE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D06-0CC7-41C4-868E-66DAB13F3448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3BE5B-735E-4B0A-9648-A55D9B9C4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4A93B-1A12-4550-84AD-83E516EAEB04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62759-B7A5-422F-9339-1B81BA708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6E1A-51FC-42D0-AD35-CCC80F7CC1A2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2C828-454D-481A-AEF4-FD3D42BBA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4D9F-0D29-4B45-A23C-E318AAF9C1F0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B373-0F37-46EC-AD90-2EE1E1E3C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FDC4-6C82-4528-8247-5175C1DC5753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441E6-D801-4611-ADAB-FA8CB4494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3660-C26A-4D71-91CD-5E45D1EED27B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F289-F79D-40D8-AC94-F978A425C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682F0-8B48-40DC-91BF-7F94374D97AE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A8E61-DEB3-4C7E-A787-237823758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FA95F-C226-4B01-8F43-122C49092A3D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F2F7B-D601-4922-965C-6DB2BBD12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82C83-CFB5-4D1D-9A9B-A37E440CDE6E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C1EE-4CB2-40E5-9ACF-2D85F3D59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71CF6-D645-47C8-8B3C-A8B5860C8BED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C83EB-B523-42F9-9F8A-D3532E371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AB1E306-F6F2-4FE9-958D-58F93ADB19B6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53C3A36-792C-4E0D-A814-051C12CA5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61" r:id="rId4"/>
    <p:sldLayoutId id="2147483770" r:id="rId5"/>
    <p:sldLayoutId id="2147483762" r:id="rId6"/>
    <p:sldLayoutId id="2147483763" r:id="rId7"/>
    <p:sldLayoutId id="2147483771" r:id="rId8"/>
    <p:sldLayoutId id="2147483764" r:id="rId9"/>
    <p:sldLayoutId id="2147483765" r:id="rId10"/>
    <p:sldLayoutId id="21474837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../clipboard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../&#1047;&#1086;&#1086;&#1087;&#1072;&#1088;&#1082;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9512" y="1268760"/>
            <a:ext cx="864393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АВТОГОРОДОК </a:t>
            </a:r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3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Составила: воспитатель </a:t>
            </a:r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 ДОУ «</a:t>
            </a:r>
            <a:r>
              <a:rPr lang="ru-RU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/с №414 </a:t>
            </a:r>
            <a:r>
              <a:rPr lang="ru-RU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Чебурашка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>
              <a:defRPr/>
            </a:pPr>
            <a:r>
              <a:rPr lang="ru-RU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Балталаева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Ангерм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Сергеевна</a:t>
            </a:r>
          </a:p>
          <a:p>
            <a:pPr algn="ctr">
              <a:defRPr/>
            </a:pP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827584" y="332656"/>
            <a:ext cx="8229600" cy="719931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Пункт медицинской помощи</a:t>
            </a:r>
          </a:p>
        </p:txBody>
      </p:sp>
      <p:pic>
        <p:nvPicPr>
          <p:cNvPr id="12291" name="Рисунок 3" descr="E:\Дорожное ДВИЖЕНИЕ\Фото ПДД\SDC11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84362"/>
            <a:ext cx="3960813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Рисунок 4"/>
          <p:cNvPicPr>
            <a:picLocks noChangeAspect="1" noChangeArrowheads="1"/>
          </p:cNvPicPr>
          <p:nvPr/>
        </p:nvPicPr>
        <p:blipFill>
          <a:blip r:embed="rId3" cstate="print"/>
          <a:srcRect r="9756" b="5000"/>
          <a:stretch>
            <a:fillRect/>
          </a:stretch>
        </p:blipFill>
        <p:spPr bwMode="auto">
          <a:xfrm>
            <a:off x="5364163" y="1556246"/>
            <a:ext cx="26638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Дорожное ДВИЖЕНИЕ\Фото ПДД\SDC114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4608512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2160" y="1844824"/>
            <a:ext cx="2520280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33265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Пункт питания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XP\Рабочий стол\Автогородок 2015\123___07\IMG_3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3715" y="2060848"/>
            <a:ext cx="5088565" cy="3816424"/>
          </a:xfrm>
          <a:prstGeom prst="round2DiagRect">
            <a:avLst>
              <a:gd name="adj1" fmla="val 16667"/>
              <a:gd name="adj2" fmla="val 11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408727"/>
            <a:ext cx="69127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Информационный стенд: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«Правила дорожного движения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детей   дошкольного возраста»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C:\Users\БВЦ\Desktop\123___07\IMG_32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544616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9552" y="62068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Эти стенды были прекрасным материалом для проведения  бесед, игр – ситуаций,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дидактических игр.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428750"/>
            <a:ext cx="8229600" cy="4389438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:\Users\БВЦ\Desktop\123___07\IMG_321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2" y="1664945"/>
            <a:ext cx="4752975" cy="356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Проводили  конкурсы: «Лучший знаток дорожных знаков», «Примерный пешеход».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XP\Рабочий стол\Автогородок 2015\123___07\IMG_3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58770"/>
            <a:ext cx="5256584" cy="3942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43608" y="620688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Провели игру-ситуацию: « Испорченный светофор».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Рабочий стол\Автогородок 2015\123___07\IMG_3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7584" y="1322766"/>
            <a:ext cx="5752728" cy="4314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Разбирали ситуации: «Опасный пешеход».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XP\Рабочий стол\Автогородок 2015\Автогородок\IMG_7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97224"/>
            <a:ext cx="4640064" cy="348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UserXP\Рабочий стол\Автогородок 2015\Автогородок\IMG_7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496" y="3501008"/>
            <a:ext cx="3631952" cy="2723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048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Летом 2014 года на уровне детского сада был проведен конкурс «Проект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автогородок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endParaRPr lang="en-U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в 2015 году на участке детского сада оборудовали детский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автогородок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 разметками пешеходных переходов, тротуаров, проезжей части, дорожными знаками на подставках, светофором, с использованием детского колесного транспорта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UserXP\Рабочий стол\Автогородок 2015\Автогородок\IMG_7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140968"/>
            <a:ext cx="4256021" cy="3192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Documents and Settings\UserXP\Рабочий стол\Автогородок 2015\Автогородок\IMG_7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01552"/>
            <a:ext cx="4191563" cy="3143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9552" y="676434"/>
            <a:ext cx="8136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Появились настоящие водители, которые строго соблюдают правила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дорожного движения. </a:t>
            </a:r>
          </a:p>
          <a:p>
            <a:pPr indent="447675"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детьми проводятся экскурсии, прогулки, беседы с рассказами из жизни, с специально подобранными сюжетами.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XP\Рабочий стол\Автогородок 2015\Автогородок\IMG_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871979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Documents and Settings\UserXP\Рабочий стол\Автогородок 2015\Автогородок\IMG_7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10998"/>
            <a:ext cx="3960440" cy="297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87624" y="62068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85145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Разыгрываются ситуации, проводятся сюжетно-ролевые игры по темам, а также дидактические игры и игры-викторины, закрепляющие знания о правилах дорожного движения и поведения на улице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323528" y="276899"/>
            <a:ext cx="8535292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самая уязвимая категория участников дорожного движения. Максимально защитить их от возможной беды – обязанность родителей и воспитателей. Поэтому обучение безопасному поведению на улице нужно проводить уже в младшем возрасте. 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важно воспитывать у детей чувство ответственности за своё поведение на улице и добиваться того, чтобы соблюдение правил дорожного движения стало для них привычкой. Избежать опасностей можно лишь путём соответствующего воспитания ребёнка с самого раннего возраста.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Привить навыки безопасного поведения на дороге, только рассуждая об осторожности, нельзя. Безопасному поведению и Правилам дорожного движения ребенка нужно учить с того момента, когда он начинает ходить самостоятельно. У дошкольника есть детские игрушки, детский театр, детские книжки, наконец, но у него нет и не может быть детского дорожного движения. Поэтому обучение дошкольников безопасному поведению на дорогах должно соответствовать современным требованиям к участнику дорожного движения и действующим Правилам дорожного движения. Кроме того разговаривать с детьми следует серьезно, как со взрослыми, без уменьшительных слов – ведь опасными на дороге бывают автомобили, а не автомобильчики!</a:t>
            </a:r>
          </a:p>
          <a:p>
            <a:pPr indent="447675" algn="just">
              <a:defRPr/>
            </a:pPr>
            <a:endParaRPr lang="ru-RU" sz="2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latin typeface="Constantia" pitchFamily="18" charset="0"/>
              </a:rPr>
              <a:t/>
            </a:r>
            <a:br>
              <a:rPr lang="ru-RU" dirty="0">
                <a:latin typeface="Constantia" pitchFamily="18" charset="0"/>
              </a:rPr>
            </a:br>
            <a:r>
              <a:rPr lang="ru-RU" dirty="0">
                <a:latin typeface="Constantia" pitchFamily="18" charset="0"/>
              </a:rPr>
              <a:t/>
            </a:r>
            <a:br>
              <a:rPr lang="ru-RU" dirty="0">
                <a:latin typeface="Constantia" pitchFamily="18" charset="0"/>
              </a:rPr>
            </a:b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69269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Чтобы дети выходя на городские дороги,  не терялись в реальной действительности, мы  решили в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автогородок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добавить объекты: 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XP\Рабочий стол\Автогородок 2015\Автогородок\IMG_7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760640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Рабочий стол\Зоопар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7464832" cy="4198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5576" y="40466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Зоопарк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XP\Рабочий стол\Автогородок 2015\каф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88840"/>
            <a:ext cx="4857750" cy="3619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3568" y="40466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Кафе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2060848"/>
            <a:ext cx="374441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Кафе «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Чебурашка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476672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Велосипедная дорожка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Documents and Settings\UserXP\Рабочий стол\Автогородок 2015\велосипедная дорожка2.jpg"/>
          <p:cNvPicPr>
            <a:picLocks noChangeAspect="1" noChangeArrowheads="1"/>
          </p:cNvPicPr>
          <p:nvPr/>
        </p:nvPicPr>
        <p:blipFill>
          <a:blip r:embed="rId2" cstate="print"/>
          <a:srcRect l="15120" t="31180" r="14951" b="12121"/>
          <a:stretch>
            <a:fillRect/>
          </a:stretch>
        </p:blipFill>
        <p:spPr bwMode="auto">
          <a:xfrm>
            <a:off x="1187624" y="1268760"/>
            <a:ext cx="6749550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XP\Рабочий стол\Автогородок 2015\22176_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2664296" cy="2664296"/>
          </a:xfrm>
          <a:prstGeom prst="rect">
            <a:avLst/>
          </a:prstGeom>
          <a:noFill/>
        </p:spPr>
      </p:pic>
      <p:pic>
        <p:nvPicPr>
          <p:cNvPr id="5123" name="Picture 3" descr="C:\Documents and Settings\UserXP\Рабочий стол\Автогородок 2015\dom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700808"/>
            <a:ext cx="2784671" cy="2841501"/>
          </a:xfrm>
          <a:prstGeom prst="rect">
            <a:avLst/>
          </a:prstGeom>
          <a:noFill/>
        </p:spPr>
      </p:pic>
      <p:pic>
        <p:nvPicPr>
          <p:cNvPr id="5124" name="Picture 4" descr="C:\Documents and Settings\UserXP\Рабочий стол\Автогородок 2015\igrysh-dom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509120"/>
            <a:ext cx="3067050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07904" y="40466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Улица «Солнечная»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модули домов)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UserXP\Рабочий стол\Автогородок 2015\img_2660_-_kopiya.jpg"/>
          <p:cNvPicPr>
            <a:picLocks noChangeAspect="1" noChangeArrowheads="1"/>
          </p:cNvPicPr>
          <p:nvPr/>
        </p:nvPicPr>
        <p:blipFill>
          <a:blip r:embed="rId2" cstate="print"/>
          <a:srcRect b="13170"/>
          <a:stretch>
            <a:fillRect/>
          </a:stretch>
        </p:blipFill>
        <p:spPr bwMode="auto">
          <a:xfrm>
            <a:off x="1334776" y="1340768"/>
            <a:ext cx="6966088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91680" y="4046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Сквер отдыха на островке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im1-tub-ru.yandex.net/i?id=5d2e128b1412d7632481437e6efd99ee&amp;n=33&amp;h=190&amp;w=156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3506128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59632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Автозаправочная станция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XP\Рабочий стол\Автогородок 2015\Автогородок\IMG_7593.JPG"/>
          <p:cNvPicPr>
            <a:picLocks noChangeAspect="1" noChangeArrowheads="1"/>
          </p:cNvPicPr>
          <p:nvPr/>
        </p:nvPicPr>
        <p:blipFill>
          <a:blip r:embed="rId3" cstate="print"/>
          <a:srcRect l="35955" t="12398" r="10113" b="13213"/>
          <a:stretch>
            <a:fillRect/>
          </a:stretch>
        </p:blipFill>
        <p:spPr bwMode="auto">
          <a:xfrm>
            <a:off x="6516216" y="2708920"/>
            <a:ext cx="2227447" cy="2304256"/>
          </a:xfrm>
          <a:prstGeom prst="rect">
            <a:avLst/>
          </a:prstGeom>
          <a:noFill/>
        </p:spPr>
      </p:pic>
      <p:pic>
        <p:nvPicPr>
          <p:cNvPr id="6" name="Picture 2" descr="C:\Documents and Settings\UserXP\Рабочий стол\Автогородок 2015\Автогородок\IMG_7572.JPG"/>
          <p:cNvPicPr>
            <a:picLocks noChangeAspect="1" noChangeArrowheads="1"/>
          </p:cNvPicPr>
          <p:nvPr/>
        </p:nvPicPr>
        <p:blipFill>
          <a:blip r:embed="rId4" cstate="print"/>
          <a:srcRect l="10641" t="13045" r="7175"/>
          <a:stretch>
            <a:fillRect/>
          </a:stretch>
        </p:blipFill>
        <p:spPr bwMode="auto">
          <a:xfrm>
            <a:off x="467544" y="2564904"/>
            <a:ext cx="3024336" cy="2399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20688"/>
            <a:ext cx="8686800" cy="1656184"/>
          </a:xfrm>
        </p:spPr>
        <p:txBody>
          <a:bodyPr>
            <a:noAutofit/>
          </a:bodyPr>
          <a:lstStyle/>
          <a:p>
            <a:pPr indent="447675"/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Основное направление деятельности детского </a:t>
            </a:r>
            <a:r>
              <a:rPr lang="ru-RU" sz="18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автогородка</a:t>
            </a: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b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практические занятия по привитию детям навыков правильного поведения на дороге.</a:t>
            </a:r>
            <a:b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Documents and Settings\UserXP\Рабочий стол\Автогородок 2015\Автогородок\IMG_7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32448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C:\Documents and Settings\UserXP\Рабочий стол\Автогородок 2015\Автогородок\IMG_766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270808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692696"/>
            <a:ext cx="8236024" cy="1872208"/>
          </a:xfrm>
        </p:spPr>
        <p:txBody>
          <a:bodyPr/>
          <a:lstStyle/>
          <a:p>
            <a:pPr marL="0" indent="447675" algn="ctr">
              <a:buNone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Школа «Дорожных наук».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31640" y="1366218"/>
            <a:ext cx="7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UserXP\Рабочий стол\Автогородок 2015\Автогородок\IMG_7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96952"/>
            <a:ext cx="4224470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Documents and Settings\UserXP\Рабочий стол\Автогородок 2015\Автогородок\IMG_756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744416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737390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3059832" y="260648"/>
            <a:ext cx="3571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Цели и задачи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785813" y="1785938"/>
            <a:ext cx="78581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onstantia" pitchFamily="18" charset="0"/>
              </a:rPr>
              <a:t/>
            </a:r>
            <a:br>
              <a:rPr lang="ru-RU" sz="2000">
                <a:latin typeface="Constantia" pitchFamily="18" charset="0"/>
              </a:rPr>
            </a:br>
            <a:endParaRPr lang="ru-RU" sz="2000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268760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формы и методы работы по формированию у детей навыков осознанного безопасного поведения на дорогах и улицах города.</a:t>
            </a:r>
          </a:p>
          <a:p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развивающую среду с целью приобретения детьми опыта поведения на улицах города и проезжей части. Формировать знания детей о правилах дорожного движения. Повышение уровня педагогического мастерства воспитателей в работе с детьми дошкольного возраста по обучению правилам дорожного движения. Привлечь родителей к воспитанию у детей навыков правильного поведения на дорогах, обеспечивая консультативную помощь по данному вопросу с целью повышения ответственности за безопасность и жизнь детей.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604448" cy="1224136"/>
          </a:xfrm>
        </p:spPr>
        <p:txBody>
          <a:bodyPr>
            <a:noAutofit/>
          </a:bodyPr>
          <a:lstStyle/>
          <a:p>
            <a:pPr indent="447675" algn="just"/>
            <a:r>
              <a:rPr lang="ru-RU" sz="2000" cap="none" dirty="0" smtClean="0">
                <a:effectLst/>
                <a:latin typeface="Times New Roman" pitchFamily="18" charset="0"/>
                <a:cs typeface="Times New Roman" pitchFamily="18" charset="0"/>
              </a:rPr>
              <a:t>Основное достоинство </a:t>
            </a:r>
            <a:r>
              <a:rPr lang="ru-RU" sz="2000" cap="none" dirty="0" err="1" smtClean="0">
                <a:effectLst/>
                <a:latin typeface="Times New Roman" pitchFamily="18" charset="0"/>
                <a:cs typeface="Times New Roman" pitchFamily="18" charset="0"/>
              </a:rPr>
              <a:t>автогородка</a:t>
            </a:r>
            <a:r>
              <a:rPr lang="ru-RU" sz="2000" cap="none" dirty="0" smtClean="0">
                <a:effectLst/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cap="none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cap="none" dirty="0" smtClean="0">
                <a:effectLst/>
                <a:latin typeface="Times New Roman" pitchFamily="18" charset="0"/>
                <a:cs typeface="Times New Roman" pitchFamily="18" charset="0"/>
              </a:rPr>
              <a:t>это возможность эксплуатации</a:t>
            </a:r>
            <a:r>
              <a:rPr lang="en-US" sz="2000" cap="none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cap="none" dirty="0" smtClean="0">
                <a:effectLst/>
                <a:latin typeface="Times New Roman" pitchFamily="18" charset="0"/>
                <a:cs typeface="Times New Roman" pitchFamily="18" charset="0"/>
              </a:rPr>
              <a:t>практически на любой ровной поверхности (при наличии достаточной площади). Это может быть как асфальтированная, так и бетонированная площадка.</a:t>
            </a:r>
            <a:endParaRPr lang="ru-RU" sz="2000" b="1" cap="none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XP\Рабочий стол\Автогородок 2015\414 детсад 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2411760" y="2420888"/>
            <a:ext cx="4752528" cy="3327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XP\Рабочий стол\План городка0007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lum bright="-30000" contrast="-40000"/>
          </a:blip>
          <a:srcRect/>
          <a:stretch>
            <a:fillRect/>
          </a:stretch>
        </p:blipFill>
        <p:spPr bwMode="auto">
          <a:xfrm rot="16200000">
            <a:off x="2575364" y="673109"/>
            <a:ext cx="4137289" cy="5760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1560" y="4046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План территории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автогородка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40466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 Островок безопасности» 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XP\Рабочий стол\Автогородок 2015\Фото ПДД\SDC11433.JPG"/>
          <p:cNvPicPr/>
          <p:nvPr/>
        </p:nvPicPr>
        <p:blipFill>
          <a:blip r:embed="rId2" cstate="print">
            <a:lum contrast="10000"/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328592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XP\Рабочий стол\Автогородок 2015\Фото ПДД\SDC11438.JPG"/>
          <p:cNvPicPr/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256584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9592" y="4766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Велосипедная зона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E:\Дорожное ДВИЖЕНИЕ\Фото ПДД\SDC11440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15234" y="1340768"/>
            <a:ext cx="4636886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3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1556792"/>
            <a:ext cx="1944216" cy="2376562"/>
          </a:xfrm>
        </p:spPr>
      </p:pic>
      <p:sp>
        <p:nvSpPr>
          <p:cNvPr id="10244" name="Прямоугольник 6"/>
          <p:cNvSpPr>
            <a:spLocks noChangeArrowheads="1"/>
          </p:cNvSpPr>
          <p:nvPr/>
        </p:nvSpPr>
        <p:spPr bwMode="auto">
          <a:xfrm>
            <a:off x="251520" y="188913"/>
            <a:ext cx="8497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Остановка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общественного транспорта  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201123" y="5157192"/>
            <a:ext cx="38978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buFont typeface="Wingdings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чего нам нужна остановка?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584" y="4797152"/>
            <a:ext cx="3271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вопросы занятия: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72886" y="5877272"/>
            <a:ext cx="350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вести себя на остановке?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82900" y="5517232"/>
            <a:ext cx="30678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садится в транспорт?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619672" y="332656"/>
            <a:ext cx="6016724" cy="936104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Ведутся дорожные работы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600" dirty="0"/>
          </a:p>
        </p:txBody>
      </p:sp>
      <p:pic>
        <p:nvPicPr>
          <p:cNvPr id="11267" name="Рисунок 5" descr="E:\Дорожное ДВИЖЕНИЕ\Фото ПДД\SDC11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3816350" cy="2951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340793"/>
            <a:ext cx="31686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900113" y="4292600"/>
            <a:ext cx="6985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Ни проехать, ни пройти: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 дорожный на пути!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Отдает приказы стрелка: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место обойти!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Хочешь прямо? Что ты, что ты!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… 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(Дорожные работы)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750</TotalTime>
  <Words>575</Words>
  <Application>Microsoft Office PowerPoint</Application>
  <PresentationFormat>Экран (4:3)</PresentationFormat>
  <Paragraphs>69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Слайд 1</vt:lpstr>
      <vt:lpstr>Слайд 2</vt:lpstr>
      <vt:lpstr>Слайд 3</vt:lpstr>
      <vt:lpstr>Основное достоинство автогородка – это возможность эксплуатации практически на любой ровной поверхности (при наличии достаточной площади). Это может быть как асфальтированная, так и бетонированная площадка.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Основное направление деятельности детского автогородка: практические занятия по привитию детям навыков правильного поведения на дороге. 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UserXP</cp:lastModifiedBy>
  <cp:revision>111</cp:revision>
  <dcterms:created xsi:type="dcterms:W3CDTF">2011-08-11T13:41:06Z</dcterms:created>
  <dcterms:modified xsi:type="dcterms:W3CDTF">2015-11-28T16:09:13Z</dcterms:modified>
</cp:coreProperties>
</file>