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8" r:id="rId4"/>
    <p:sldId id="272" r:id="rId5"/>
    <p:sldId id="259" r:id="rId6"/>
    <p:sldId id="263" r:id="rId7"/>
    <p:sldId id="264" r:id="rId8"/>
    <p:sldId id="262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66D15-54BE-48FC-B2F6-D7CCF81F006B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096655-D726-4D57-9A5E-AA556A5BAB84}">
      <dgm:prSet phldrT="[Текст]" custT="1"/>
      <dgm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pPr algn="l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Заседания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семейного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клуба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пропаганда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оложительного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семейного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опыта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семейных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проектов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Люди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разных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нужны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городу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dirty="0"/>
        </a:p>
      </dgm:t>
    </dgm:pt>
    <dgm:pt modelId="{7A61F1DC-C592-40DB-82E1-920458872F5B}" type="parTrans" cxnId="{40B599AB-85EE-451E-AE6A-1FA0A398172E}">
      <dgm:prSet/>
      <dgm:spPr/>
      <dgm:t>
        <a:bodyPr/>
        <a:lstStyle/>
        <a:p>
          <a:endParaRPr lang="ru-RU" sz="2000"/>
        </a:p>
      </dgm:t>
    </dgm:pt>
    <dgm:pt modelId="{780D3929-25E9-4C78-BEE1-BA8B278A90A3}" type="sibTrans" cxnId="{40B599AB-85EE-451E-AE6A-1FA0A398172E}">
      <dgm:prSet/>
      <dgm:spPr/>
      <dgm:t>
        <a:bodyPr/>
        <a:lstStyle/>
        <a:p>
          <a:endParaRPr lang="ru-RU" sz="2000"/>
        </a:p>
      </dgm:t>
    </dgm:pt>
    <dgm:pt modelId="{71936760-0522-4A8C-960D-573555E801DF}">
      <dgm:prSet phldrT="[Текст]" custT="1"/>
      <dgm:spPr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Наша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(о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людях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прославивших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наш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Книги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новосибирских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писателей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гостиная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Встречи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поэтами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Новосибирска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/>
        </a:p>
      </dgm:t>
    </dgm:pt>
    <dgm:pt modelId="{5CC70408-667D-4599-B2B8-73D768F8998A}" type="parTrans" cxnId="{1E0863CA-6F0B-4C0C-A5A8-EB2FD406F474}">
      <dgm:prSet/>
      <dgm:spPr/>
      <dgm:t>
        <a:bodyPr/>
        <a:lstStyle/>
        <a:p>
          <a:endParaRPr lang="ru-RU" sz="2000"/>
        </a:p>
      </dgm:t>
    </dgm:pt>
    <dgm:pt modelId="{61973EFE-D049-4355-B1E1-FE07EBC5E84E}" type="sibTrans" cxnId="{1E0863CA-6F0B-4C0C-A5A8-EB2FD406F474}">
      <dgm:prSet/>
      <dgm:spPr/>
      <dgm:t>
        <a:bodyPr/>
        <a:lstStyle/>
        <a:p>
          <a:endParaRPr lang="ru-RU" sz="2000"/>
        </a:p>
      </dgm:t>
    </dgm:pt>
    <dgm:pt modelId="{4B899D80-6B45-44D8-A729-58BD40B58ADA}">
      <dgm:prSet phldrT="[Текст]" custT="1"/>
      <dgm:spPr>
        <a:gradFill flip="none" rotWithShape="0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Творческая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гостиная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совместных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проектов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Концерт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Дню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фотоальбомов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Улица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которой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 живу»</a:t>
          </a:r>
          <a:endParaRPr lang="ru-RU" sz="1600" dirty="0"/>
        </a:p>
      </dgm:t>
    </dgm:pt>
    <dgm:pt modelId="{5568170F-5400-4DF7-B945-812A650A294C}" type="parTrans" cxnId="{B0C3A660-F63C-41F5-A889-DFF83F9A3A51}">
      <dgm:prSet/>
      <dgm:spPr/>
      <dgm:t>
        <a:bodyPr/>
        <a:lstStyle/>
        <a:p>
          <a:endParaRPr lang="ru-RU" sz="2000"/>
        </a:p>
      </dgm:t>
    </dgm:pt>
    <dgm:pt modelId="{97230825-2210-43AB-B7A1-CB8981C5CDA7}" type="sibTrans" cxnId="{B0C3A660-F63C-41F5-A889-DFF83F9A3A51}">
      <dgm:prSet/>
      <dgm:spPr/>
      <dgm:t>
        <a:bodyPr/>
        <a:lstStyle/>
        <a:p>
          <a:endParaRPr lang="ru-RU" sz="2000"/>
        </a:p>
      </dgm:t>
    </dgm:pt>
    <dgm:pt modelId="{0FAC58B2-0047-40DA-8A7F-98DE4FB69064}">
      <dgm:prSet phldrT="[Текст]" custT="1"/>
      <dgm:spPr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Лента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времени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Улицы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вчера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сегодня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Развлечение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Путешествие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Новосибирску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Трудовой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десант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/>
        </a:p>
      </dgm:t>
    </dgm:pt>
    <dgm:pt modelId="{A4A42A8E-1FC2-419F-B471-D0EA4610FD62}" type="parTrans" cxnId="{3D2D35DE-89D5-4343-913C-49190D18A568}">
      <dgm:prSet/>
      <dgm:spPr/>
      <dgm:t>
        <a:bodyPr/>
        <a:lstStyle/>
        <a:p>
          <a:endParaRPr lang="ru-RU" sz="2000"/>
        </a:p>
      </dgm:t>
    </dgm:pt>
    <dgm:pt modelId="{CA44BD0D-C09A-47C5-B67D-D2A3D5842767}" type="sibTrans" cxnId="{3D2D35DE-89D5-4343-913C-49190D18A568}">
      <dgm:prSet/>
      <dgm:spPr/>
      <dgm:t>
        <a:bodyPr/>
        <a:lstStyle/>
        <a:p>
          <a:endParaRPr lang="ru-RU" sz="2000"/>
        </a:p>
      </dgm:t>
    </dgm:pt>
    <dgm:pt modelId="{D1027370-8608-4F0A-B6ED-8115D7240930}">
      <dgm:prSet phldrT="[Текст]" custT="1"/>
      <dgm:spPr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вечер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Без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прошлого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нет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настоящего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indent="-182563" algn="l"/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совместных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студентов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детей</a:t>
          </a:r>
          <a:r>
            <a:rPr lang="ru-RU" sz="16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разные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девочки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мальчики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)»</a:t>
          </a:r>
          <a:endParaRPr lang="ru-RU" sz="1600" dirty="0"/>
        </a:p>
      </dgm:t>
    </dgm:pt>
    <dgm:pt modelId="{2F5A5147-45C7-4181-B74D-0B4DD028CF18}" type="parTrans" cxnId="{B3278E0A-4EB7-49E8-96CB-6AF120978C1D}">
      <dgm:prSet/>
      <dgm:spPr/>
      <dgm:t>
        <a:bodyPr/>
        <a:lstStyle/>
        <a:p>
          <a:endParaRPr lang="ru-RU" sz="2000"/>
        </a:p>
      </dgm:t>
    </dgm:pt>
    <dgm:pt modelId="{DBD0980E-3FBD-461C-BBD2-EF31C8F42AF1}" type="sibTrans" cxnId="{B3278E0A-4EB7-49E8-96CB-6AF120978C1D}">
      <dgm:prSet/>
      <dgm:spPr/>
      <dgm:t>
        <a:bodyPr/>
        <a:lstStyle/>
        <a:p>
          <a:endParaRPr lang="ru-RU" sz="2000"/>
        </a:p>
      </dgm:t>
    </dgm:pt>
    <dgm:pt modelId="{0C68CDE3-2E51-4C99-932A-92406C8EE706}" type="pres">
      <dgm:prSet presAssocID="{71366D15-54BE-48FC-B2F6-D7CCF81F00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1D45B1-2B07-476A-A787-976BD92AA6AC}" type="pres">
      <dgm:prSet presAssocID="{D3096655-D726-4D57-9A5E-AA556A5BAB8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98282-280E-4548-873F-191EB9F37418}" type="pres">
      <dgm:prSet presAssocID="{780D3929-25E9-4C78-BEE1-BA8B278A90A3}" presName="sibTrans" presStyleCnt="0"/>
      <dgm:spPr/>
    </dgm:pt>
    <dgm:pt modelId="{2547D5AE-5CBE-4494-B149-17E528FC133F}" type="pres">
      <dgm:prSet presAssocID="{71936760-0522-4A8C-960D-573555E801DF}" presName="node" presStyleLbl="node1" presStyleIdx="1" presStyleCnt="5" custScaleY="12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77E68-118A-4C99-B4C4-D7559053729F}" type="pres">
      <dgm:prSet presAssocID="{61973EFE-D049-4355-B1E1-FE07EBC5E84E}" presName="sibTrans" presStyleCnt="0"/>
      <dgm:spPr/>
    </dgm:pt>
    <dgm:pt modelId="{566C6A1A-E646-4005-AC07-858B8489DB14}" type="pres">
      <dgm:prSet presAssocID="{4B899D80-6B45-44D8-A729-58BD40B58A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EB921-C67A-42AC-916D-545DCE2EB332}" type="pres">
      <dgm:prSet presAssocID="{97230825-2210-43AB-B7A1-CB8981C5CDA7}" presName="sibTrans" presStyleCnt="0"/>
      <dgm:spPr/>
    </dgm:pt>
    <dgm:pt modelId="{91374576-CA4E-46CB-8E6D-039B880FBC8E}" type="pres">
      <dgm:prSet presAssocID="{0FAC58B2-0047-40DA-8A7F-98DE4FB6906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43FB7-FFF2-4CD8-9CBE-D736788DE7C9}" type="pres">
      <dgm:prSet presAssocID="{CA44BD0D-C09A-47C5-B67D-D2A3D5842767}" presName="sibTrans" presStyleCnt="0"/>
      <dgm:spPr/>
    </dgm:pt>
    <dgm:pt modelId="{BA60B2D0-A85D-413E-AB5D-6966D06E299F}" type="pres">
      <dgm:prSet presAssocID="{D1027370-8608-4F0A-B6ED-8115D724093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0B7E78-08D4-43F4-A4F0-23C628CAA215}" type="presOf" srcId="{0FAC58B2-0047-40DA-8A7F-98DE4FB69064}" destId="{91374576-CA4E-46CB-8E6D-039B880FBC8E}" srcOrd="0" destOrd="0" presId="urn:microsoft.com/office/officeart/2005/8/layout/default"/>
    <dgm:cxn modelId="{B0C3A660-F63C-41F5-A889-DFF83F9A3A51}" srcId="{71366D15-54BE-48FC-B2F6-D7CCF81F006B}" destId="{4B899D80-6B45-44D8-A729-58BD40B58ADA}" srcOrd="2" destOrd="0" parTransId="{5568170F-5400-4DF7-B945-812A650A294C}" sibTransId="{97230825-2210-43AB-B7A1-CB8981C5CDA7}"/>
    <dgm:cxn modelId="{7A88FACC-5E70-49B5-9BF1-0A7B57A0DE2C}" type="presOf" srcId="{D1027370-8608-4F0A-B6ED-8115D7240930}" destId="{BA60B2D0-A85D-413E-AB5D-6966D06E299F}" srcOrd="0" destOrd="0" presId="urn:microsoft.com/office/officeart/2005/8/layout/default"/>
    <dgm:cxn modelId="{3D2D35DE-89D5-4343-913C-49190D18A568}" srcId="{71366D15-54BE-48FC-B2F6-D7CCF81F006B}" destId="{0FAC58B2-0047-40DA-8A7F-98DE4FB69064}" srcOrd="3" destOrd="0" parTransId="{A4A42A8E-1FC2-419F-B471-D0EA4610FD62}" sibTransId="{CA44BD0D-C09A-47C5-B67D-D2A3D5842767}"/>
    <dgm:cxn modelId="{64F8E48F-3593-4D72-948C-5440E6C54B1C}" type="presOf" srcId="{D3096655-D726-4D57-9A5E-AA556A5BAB84}" destId="{FB1D45B1-2B07-476A-A787-976BD92AA6AC}" srcOrd="0" destOrd="0" presId="urn:microsoft.com/office/officeart/2005/8/layout/default"/>
    <dgm:cxn modelId="{1E0863CA-6F0B-4C0C-A5A8-EB2FD406F474}" srcId="{71366D15-54BE-48FC-B2F6-D7CCF81F006B}" destId="{71936760-0522-4A8C-960D-573555E801DF}" srcOrd="1" destOrd="0" parTransId="{5CC70408-667D-4599-B2B8-73D768F8998A}" sibTransId="{61973EFE-D049-4355-B1E1-FE07EBC5E84E}"/>
    <dgm:cxn modelId="{F4EE44E4-1958-45BF-BCC8-B0D30101C15D}" type="presOf" srcId="{71366D15-54BE-48FC-B2F6-D7CCF81F006B}" destId="{0C68CDE3-2E51-4C99-932A-92406C8EE706}" srcOrd="0" destOrd="0" presId="urn:microsoft.com/office/officeart/2005/8/layout/default"/>
    <dgm:cxn modelId="{BFE1911D-6C1E-41E0-8683-993997269EB2}" type="presOf" srcId="{71936760-0522-4A8C-960D-573555E801DF}" destId="{2547D5AE-5CBE-4494-B149-17E528FC133F}" srcOrd="0" destOrd="0" presId="urn:microsoft.com/office/officeart/2005/8/layout/default"/>
    <dgm:cxn modelId="{40B599AB-85EE-451E-AE6A-1FA0A398172E}" srcId="{71366D15-54BE-48FC-B2F6-D7CCF81F006B}" destId="{D3096655-D726-4D57-9A5E-AA556A5BAB84}" srcOrd="0" destOrd="0" parTransId="{7A61F1DC-C592-40DB-82E1-920458872F5B}" sibTransId="{780D3929-25E9-4C78-BEE1-BA8B278A90A3}"/>
    <dgm:cxn modelId="{52FEBE3B-0E32-41EF-9C55-9A462CADC91F}" type="presOf" srcId="{4B899D80-6B45-44D8-A729-58BD40B58ADA}" destId="{566C6A1A-E646-4005-AC07-858B8489DB14}" srcOrd="0" destOrd="0" presId="urn:microsoft.com/office/officeart/2005/8/layout/default"/>
    <dgm:cxn modelId="{B3278E0A-4EB7-49E8-96CB-6AF120978C1D}" srcId="{71366D15-54BE-48FC-B2F6-D7CCF81F006B}" destId="{D1027370-8608-4F0A-B6ED-8115D7240930}" srcOrd="4" destOrd="0" parTransId="{2F5A5147-45C7-4181-B74D-0B4DD028CF18}" sibTransId="{DBD0980E-3FBD-461C-BBD2-EF31C8F42AF1}"/>
    <dgm:cxn modelId="{91D9FA40-D8A7-4ACC-825A-A6B10995DD96}" type="presParOf" srcId="{0C68CDE3-2E51-4C99-932A-92406C8EE706}" destId="{FB1D45B1-2B07-476A-A787-976BD92AA6AC}" srcOrd="0" destOrd="0" presId="urn:microsoft.com/office/officeart/2005/8/layout/default"/>
    <dgm:cxn modelId="{9973C86C-E937-4E50-BE4C-8DA51C8CAEE3}" type="presParOf" srcId="{0C68CDE3-2E51-4C99-932A-92406C8EE706}" destId="{30098282-280E-4548-873F-191EB9F37418}" srcOrd="1" destOrd="0" presId="urn:microsoft.com/office/officeart/2005/8/layout/default"/>
    <dgm:cxn modelId="{239D5EDA-E103-4C66-B4FF-DD5BF4629750}" type="presParOf" srcId="{0C68CDE3-2E51-4C99-932A-92406C8EE706}" destId="{2547D5AE-5CBE-4494-B149-17E528FC133F}" srcOrd="2" destOrd="0" presId="urn:microsoft.com/office/officeart/2005/8/layout/default"/>
    <dgm:cxn modelId="{628D4E13-5A99-4BCE-A5F3-447CB9A18C04}" type="presParOf" srcId="{0C68CDE3-2E51-4C99-932A-92406C8EE706}" destId="{3B177E68-118A-4C99-B4C4-D7559053729F}" srcOrd="3" destOrd="0" presId="urn:microsoft.com/office/officeart/2005/8/layout/default"/>
    <dgm:cxn modelId="{367C8B5E-BFDD-436D-A03F-CE85154BCA8B}" type="presParOf" srcId="{0C68CDE3-2E51-4C99-932A-92406C8EE706}" destId="{566C6A1A-E646-4005-AC07-858B8489DB14}" srcOrd="4" destOrd="0" presId="urn:microsoft.com/office/officeart/2005/8/layout/default"/>
    <dgm:cxn modelId="{F6F9CD49-57EE-4CC0-B76D-18371D098BB7}" type="presParOf" srcId="{0C68CDE3-2E51-4C99-932A-92406C8EE706}" destId="{774EB921-C67A-42AC-916D-545DCE2EB332}" srcOrd="5" destOrd="0" presId="urn:microsoft.com/office/officeart/2005/8/layout/default"/>
    <dgm:cxn modelId="{32E73948-639B-4738-A63A-1D1D89088B0E}" type="presParOf" srcId="{0C68CDE3-2E51-4C99-932A-92406C8EE706}" destId="{91374576-CA4E-46CB-8E6D-039B880FBC8E}" srcOrd="6" destOrd="0" presId="urn:microsoft.com/office/officeart/2005/8/layout/default"/>
    <dgm:cxn modelId="{EEE051B0-2F80-4DF6-A1D2-F9995944DC0B}" type="presParOf" srcId="{0C68CDE3-2E51-4C99-932A-92406C8EE706}" destId="{C8443FB7-FFF2-4CD8-9CBE-D736788DE7C9}" srcOrd="7" destOrd="0" presId="urn:microsoft.com/office/officeart/2005/8/layout/default"/>
    <dgm:cxn modelId="{7A1D1B1C-3DCC-42EF-8AE2-4B0FE65FE791}" type="presParOf" srcId="{0C68CDE3-2E51-4C99-932A-92406C8EE706}" destId="{BA60B2D0-A85D-413E-AB5D-6966D06E299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D45B1-2B07-476A-A787-976BD92AA6AC}">
      <dsp:nvSpPr>
        <dsp:cNvPr id="0" name=""/>
        <dsp:cNvSpPr/>
      </dsp:nvSpPr>
      <dsp:spPr>
        <a:xfrm>
          <a:off x="0" y="886691"/>
          <a:ext cx="2901699" cy="1741019"/>
        </a:xfrm>
        <a:prstGeom prst="rect">
          <a:avLst/>
        </a:prstGeom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Заседания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семейного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клуба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пропаганда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оложительного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семейного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опыта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семейных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проектов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Люди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разных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профессий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нужны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городу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600" kern="1200" dirty="0"/>
        </a:p>
      </dsp:txBody>
      <dsp:txXfrm>
        <a:off x="0" y="886691"/>
        <a:ext cx="2901699" cy="1741019"/>
      </dsp:txXfrm>
    </dsp:sp>
    <dsp:sp modelId="{2547D5AE-5CBE-4494-B149-17E528FC133F}">
      <dsp:nvSpPr>
        <dsp:cNvPr id="0" name=""/>
        <dsp:cNvSpPr/>
      </dsp:nvSpPr>
      <dsp:spPr>
        <a:xfrm>
          <a:off x="3191869" y="689651"/>
          <a:ext cx="2901699" cy="2135099"/>
        </a:xfrm>
        <a:prstGeom prst="rect">
          <a:avLst/>
        </a:prstGeom>
        <a:gradFill flip="none" rotWithShape="0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Наша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гордость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(о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людях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прославивших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наш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Книги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новосибирских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писателей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Литературная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гостиная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Встречи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поэтами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Новосибирска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/>
        </a:p>
      </dsp:txBody>
      <dsp:txXfrm>
        <a:off x="3191869" y="689651"/>
        <a:ext cx="2901699" cy="2135099"/>
      </dsp:txXfrm>
    </dsp:sp>
    <dsp:sp modelId="{566C6A1A-E646-4005-AC07-858B8489DB14}">
      <dsp:nvSpPr>
        <dsp:cNvPr id="0" name=""/>
        <dsp:cNvSpPr/>
      </dsp:nvSpPr>
      <dsp:spPr>
        <a:xfrm>
          <a:off x="6383739" y="886691"/>
          <a:ext cx="2901699" cy="1741019"/>
        </a:xfrm>
        <a:prstGeom prst="rect">
          <a:avLst/>
        </a:prstGeom>
        <a:gradFill flip="none" rotWithShape="0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Творческая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гостиная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презентация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совместных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проектов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Концерт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Дню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города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фотоальбомов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Улица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которой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 живу»</a:t>
          </a:r>
          <a:endParaRPr lang="ru-RU" sz="1600" kern="1200" dirty="0"/>
        </a:p>
      </dsp:txBody>
      <dsp:txXfrm>
        <a:off x="6383739" y="886691"/>
        <a:ext cx="2901699" cy="1741019"/>
      </dsp:txXfrm>
    </dsp:sp>
    <dsp:sp modelId="{91374576-CA4E-46CB-8E6D-039B880FBC8E}">
      <dsp:nvSpPr>
        <dsp:cNvPr id="0" name=""/>
        <dsp:cNvSpPr/>
      </dsp:nvSpPr>
      <dsp:spPr>
        <a:xfrm>
          <a:off x="1595934" y="3114921"/>
          <a:ext cx="2901699" cy="1741019"/>
        </a:xfrm>
        <a:prstGeom prst="rect">
          <a:avLst/>
        </a:prstGeom>
        <a:gradFill flip="none" rotWithShape="0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Лента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времени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Улицы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вчера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сегодня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Развлечение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Путешествие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Новосибирску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деятельность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Трудовой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десант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/>
        </a:p>
      </dsp:txBody>
      <dsp:txXfrm>
        <a:off x="1595934" y="3114921"/>
        <a:ext cx="2901699" cy="1741019"/>
      </dsp:txXfrm>
    </dsp:sp>
    <dsp:sp modelId="{BA60B2D0-A85D-413E-AB5D-6966D06E299F}">
      <dsp:nvSpPr>
        <dsp:cNvPr id="0" name=""/>
        <dsp:cNvSpPr/>
      </dsp:nvSpPr>
      <dsp:spPr>
        <a:xfrm>
          <a:off x="4787804" y="3114921"/>
          <a:ext cx="2901699" cy="1741019"/>
        </a:xfrm>
        <a:prstGeom prst="rect">
          <a:avLst/>
        </a:prstGeom>
        <a:gradFill flip="none" rotWithShape="0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Тематический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вечер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Без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прошлого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настоящего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».</a:t>
          </a:r>
          <a:endParaRPr lang="ru-RU" sz="1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82563" lvl="0" indent="-182563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Выставка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совместных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студентов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детей</a:t>
          </a:r>
          <a:r>
            <a:rPr lang="ru-RU" sz="16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Мы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такие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разные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девочки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мальчики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)»</a:t>
          </a:r>
          <a:endParaRPr lang="ru-RU" sz="1600" kern="1200" dirty="0"/>
        </a:p>
      </dsp:txBody>
      <dsp:txXfrm>
        <a:off x="4787804" y="3114921"/>
        <a:ext cx="2901699" cy="1741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70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8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77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07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86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8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5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9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7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49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4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2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3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1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4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9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20A54-0B71-442D-9C56-94588499D5C6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D0223C-9CA9-46A9-BC20-7ACA4FD984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2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0247" y="475488"/>
            <a:ext cx="9087025" cy="32826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– важный фактор социализации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b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горжусь Новосибирском!»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9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51" y="183988"/>
            <a:ext cx="9344490" cy="105252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Взаимодействие участников образовательного процесса (педагогов, родителей, социальных партнеров) 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</a:rPr>
              <a:t>	</a:t>
            </a:r>
            <a:b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65662"/>
            <a:ext cx="3418649" cy="256398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7814" y="1365662"/>
            <a:ext cx="3417607" cy="2563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3" y="4187952"/>
            <a:ext cx="3364990" cy="25237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96" y="4187952"/>
            <a:ext cx="3364991" cy="25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246887" y="132832"/>
            <a:ext cx="10812539" cy="1179575"/>
          </a:xfrm>
          <a:prstGeom prst="ribb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  <a:r>
              <a:rPr lang="ru-RU" sz="4000" b="1" dirty="0">
                <a:ln/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  <a:endParaRPr lang="ru-RU" sz="4000" b="1" dirty="0">
              <a:ln/>
              <a:solidFill>
                <a:schemeClr val="accent5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92824157"/>
              </p:ext>
            </p:extLst>
          </p:nvPr>
        </p:nvGraphicFramePr>
        <p:xfrm>
          <a:off x="926963" y="1312407"/>
          <a:ext cx="9285439" cy="5545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6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256" y="55205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комплексно-тематическое планирование работы </a:t>
            </a:r>
            <a:endParaRPr lang="ru-RU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80985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«Моя семья»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«Мой город»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«Природные объекты города»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«Транспорт, промышленность нашего города»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«Архитектура нашего города»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«Воинская слава России»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</a:rPr>
              <a:t>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«Народные промыслы»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«Природа родного края»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«Достопримечательности нашего города»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Объект 6" descr="C:\Users\User\Desktop\Безымянный2.pn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94" y="2737245"/>
            <a:ext cx="3859994" cy="306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94" y="2734159"/>
            <a:ext cx="3844859" cy="30691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297" y="2734158"/>
            <a:ext cx="4068660" cy="30691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97" y="2740520"/>
            <a:ext cx="4068660" cy="31567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94" y="2746881"/>
            <a:ext cx="4105521" cy="3156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5"/>
          <a:stretch/>
        </p:blipFill>
        <p:spPr>
          <a:xfrm>
            <a:off x="5289580" y="2746880"/>
            <a:ext cx="4053359" cy="31567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94" y="2734157"/>
            <a:ext cx="4176352" cy="3156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60" y="2746876"/>
            <a:ext cx="4182797" cy="31567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7" y="2681361"/>
            <a:ext cx="4175340" cy="31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814" y="312671"/>
            <a:ext cx="8613648" cy="96316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Циклограммы деятельности</a:t>
            </a:r>
            <a:endParaRPr lang="ru-RU" sz="2000" dirty="0">
              <a:solidFill>
                <a:schemeClr val="accent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9611"/>
              </p:ext>
            </p:extLst>
          </p:nvPr>
        </p:nvGraphicFramePr>
        <p:xfrm>
          <a:off x="677334" y="2300738"/>
          <a:ext cx="4251282" cy="4134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279482">
                  <a:extLst>
                    <a:ext uri="{9D8B030D-6E8A-4147-A177-3AD203B41FA5}">
                      <a16:colId xmlns:a16="http://schemas.microsoft.com/office/drawing/2014/main" val="377786825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601770428"/>
                    </a:ext>
                  </a:extLst>
                </a:gridCol>
              </a:tblGrid>
              <a:tr h="130493">
                <a:tc>
                  <a:txBody>
                    <a:bodyPr/>
                    <a:lstStyle/>
                    <a:p>
                      <a:pPr marL="67945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652829"/>
                  </a:ext>
                </a:extLst>
              </a:tr>
              <a:tr h="286064">
                <a:tc>
                  <a:txBody>
                    <a:bodyPr/>
                    <a:lstStyle/>
                    <a:p>
                      <a:pPr marL="67945" marR="343535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Временные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отрезки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49020">
                        <a:lnSpc>
                          <a:spcPts val="161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образовательного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 (виды деятельности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072937"/>
                  </a:ext>
                </a:extLst>
              </a:tr>
              <a:tr h="427703">
                <a:tc rowSpan="2"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Утро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Основная образовательная программа МКДОУ д/с № 414 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(ООП):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гимнастика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583626"/>
                  </a:ext>
                </a:extLst>
              </a:tr>
              <a:tr h="698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«Я горжусь Новосибирском»: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по теме. ООП: самообслуживание, игровая,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продуктивная самостоятельная деятельность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604886"/>
                  </a:ext>
                </a:extLst>
              </a:tr>
              <a:tr h="295197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завтрака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935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ООП: развитие речи; музыкальное занятие (по плану музыкального руководителя).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556066"/>
                  </a:ext>
                </a:extLst>
              </a:tr>
              <a:tr h="538692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Прогулка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108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ООП: наблюдения, труд на участке, самостоятельная игровая деятельность, индивидуальная работа.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«Я горжусь Новосибирском»: П\игра.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232643"/>
                  </a:ext>
                </a:extLst>
              </a:tr>
              <a:tr h="375915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обеда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753745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ООП: чтение художественной литературы, игровая деятельность.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034050"/>
                  </a:ext>
                </a:extLst>
              </a:tr>
              <a:tr h="215632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прогулка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ООП: игры, опыты, экспериментирование.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763105"/>
                  </a:ext>
                </a:extLst>
              </a:tr>
              <a:tr h="702157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308610"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горжусь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Новосибирском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»: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мини-музее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308610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ООП: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08676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5680"/>
              </p:ext>
            </p:extLst>
          </p:nvPr>
        </p:nvGraphicFramePr>
        <p:xfrm>
          <a:off x="5183029" y="2300738"/>
          <a:ext cx="5387435" cy="28879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144270">
                  <a:extLst>
                    <a:ext uri="{9D8B030D-6E8A-4147-A177-3AD203B41FA5}">
                      <a16:colId xmlns:a16="http://schemas.microsoft.com/office/drawing/2014/main" val="4104380263"/>
                    </a:ext>
                  </a:extLst>
                </a:gridCol>
                <a:gridCol w="1271365">
                  <a:extLst>
                    <a:ext uri="{9D8B030D-6E8A-4147-A177-3AD203B41FA5}">
                      <a16:colId xmlns:a16="http://schemas.microsoft.com/office/drawing/2014/main" val="272261547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953400714"/>
                    </a:ext>
                  </a:extLst>
                </a:gridCol>
              </a:tblGrid>
              <a:tr h="407670">
                <a:tc>
                  <a:txBody>
                    <a:bodyPr/>
                    <a:lstStyle/>
                    <a:p>
                      <a:pPr marL="109220"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режиме дня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00125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деятельности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599845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140335">
                        <a:lnSpc>
                          <a:spcPts val="161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НОД: 1\2 часть занятия по познавательному развитию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горжусь Новосибирском»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8172819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pPr marL="67945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9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8580" marR="224790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1-ая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прогулка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8580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</a:p>
                    <a:p>
                      <a:pPr marL="68580">
                        <a:lnSpc>
                          <a:spcPts val="160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Мини-музей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8998043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466090">
                        <a:lnSpc>
                          <a:spcPts val="161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НОД: 1\3 часть занятия Р.Р. «Я горжусь Новосибирском»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58699579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274916"/>
                  </a:ext>
                </a:extLst>
              </a:tr>
              <a:tr h="613410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Вечер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222250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Самостоятельная деятельность в центрах и уголках детской активности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0560037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25896" y="1465123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Примерная циклограмма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деятельности на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неделю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70432" y="1433370"/>
            <a:ext cx="302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Примерная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циклограмма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деятельности на один день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0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5" y="313437"/>
            <a:ext cx="8596668" cy="82041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средства поддержки детской инициативы 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62059"/>
              </p:ext>
            </p:extLst>
          </p:nvPr>
        </p:nvGraphicFramePr>
        <p:xfrm>
          <a:off x="593448" y="1021418"/>
          <a:ext cx="9245495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842">
                  <a:extLst>
                    <a:ext uri="{9D8B030D-6E8A-4147-A177-3AD203B41FA5}">
                      <a16:colId xmlns:a16="http://schemas.microsoft.com/office/drawing/2014/main" val="2989501532"/>
                    </a:ext>
                  </a:extLst>
                </a:gridCol>
                <a:gridCol w="5309653">
                  <a:extLst>
                    <a:ext uri="{9D8B030D-6E8A-4147-A177-3AD203B41FA5}">
                      <a16:colId xmlns:a16="http://schemas.microsoft.com/office/drawing/2014/main" val="3884262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0345" algn="ctr"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поддержки</a:t>
                      </a:r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98900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Сюжетно-ролевые игры с современной тематикой; игры с правилами, игры- драматизации, игры с гендерной направленностью.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39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художественная литература, наборы сюжетных	картин, видеофильмы, мультфильмы,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настольные игры, дидактические игры, кукольный театр.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30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Познавательно-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исследовательская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экспериментирования, компас, весы, песок, вода, камни, магниты, лупа, природный материал, карта области, макеты, фото родного края, дидактические, развивающие игры.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66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Восприятие художественной литературы и фольклора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Детская литература,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медиатека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предметы русской старины.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567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Самообслуживание и элементарный бытовой труд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различных видов труда (тазики, щетки, лейки, салфетки, палочки - рыхлители, лопатки и др.)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 напольный и настольный, мелкие игрушки для обыгрывания, схемы, альбомы с образцами сооружений, бумага, природный и иной материал.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98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Изобразительная (рисование, лепка, аппликация)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Гуашь, краска, кисти, бумага, трафареты, салфетки, бросовый и игровой материал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49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(восприятие и понимание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смысла музыкальных произведений, пение, музыкально- ритмические движения, игры на детских музыкальных инструментах)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Музыкальные инструменты, музыкально- дидактические игры, ложки, трещотки, дудочки, технические средства обучения.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46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овладение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основными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движениями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Спортивное оборудование, модули, инвентарь, атрибуты к подвижным играм,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98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10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предметно-пространственной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создан </a:t>
            </a:r>
            <a:r>
              <a:rPr lang="ru-RU" dirty="0"/>
              <a:t>элемент мини-музея </a:t>
            </a:r>
            <a:endParaRPr lang="ru-RU" dirty="0" smtClean="0"/>
          </a:p>
          <a:p>
            <a:r>
              <a:rPr lang="ru-RU" dirty="0"/>
              <a:t>«Патриотического воспитания</a:t>
            </a:r>
            <a:r>
              <a:rPr lang="ru-RU" dirty="0" smtClean="0"/>
              <a:t>» </a:t>
            </a:r>
            <a:endParaRPr lang="ru-RU" dirty="0"/>
          </a:p>
          <a:p>
            <a:r>
              <a:rPr lang="ru-RU" dirty="0"/>
              <a:t>«Полочка Марьи - Искусницы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«Строим сами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«Национальной культуры</a:t>
            </a:r>
            <a:r>
              <a:rPr lang="ru-RU" dirty="0" smtClean="0"/>
              <a:t>» </a:t>
            </a:r>
            <a:endParaRPr lang="ru-RU" dirty="0"/>
          </a:p>
          <a:p>
            <a:r>
              <a:rPr lang="ru-RU" dirty="0"/>
              <a:t>«Детская лаборатория открытий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«Манипуляционный уголок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Книжный уголок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 descr="C:\Users\Ермек\AppData\Local\Microsoft\Windows\Temporary Internet Files\Content.Word\IMG_5616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669" y="1154749"/>
            <a:ext cx="2920856" cy="2637852"/>
          </a:xfrm>
        </p:spPr>
      </p:pic>
      <p:pic>
        <p:nvPicPr>
          <p:cNvPr id="6" name="Picture 4" descr="C:\Documents and Settings\UserXP\Рабочий стол\Хорош чай из самовара..JPG"/>
          <p:cNvPicPr>
            <a:picLocks noChangeAspect="1" noChangeArrowheads="1"/>
          </p:cNvPicPr>
          <p:nvPr/>
        </p:nvPicPr>
        <p:blipFill rotWithShape="1">
          <a:blip r:embed="rId3"/>
          <a:srcRect t="17658" r="9933"/>
          <a:stretch/>
        </p:blipFill>
        <p:spPr bwMode="auto">
          <a:xfrm>
            <a:off x="7308669" y="1154748"/>
            <a:ext cx="2920856" cy="25340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User\AppData\Local\Microsoft\Windows\Temporary Internet Files\Content.Word\IMG_58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9" t="3468" r="11708"/>
          <a:stretch>
            <a:fillRect/>
          </a:stretch>
        </p:blipFill>
        <p:spPr bwMode="auto">
          <a:xfrm>
            <a:off x="7308669" y="1154748"/>
            <a:ext cx="2994092" cy="26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10" descr="C:\Users\БВЦ\Desktop\фото-2\117___01\IMG_2367.JPG"/>
          <p:cNvPicPr>
            <a:picLocks/>
          </p:cNvPicPr>
          <p:nvPr/>
        </p:nvPicPr>
        <p:blipFill>
          <a:blip r:embed="rId5"/>
          <a:srcRect b="9756"/>
          <a:stretch>
            <a:fillRect/>
          </a:stretch>
        </p:blipFill>
        <p:spPr>
          <a:xfrm>
            <a:off x="5566924" y="4233990"/>
            <a:ext cx="3707078" cy="2355152"/>
          </a:xfrm>
          <a:prstGeom prst="rect">
            <a:avLst/>
          </a:prstGeom>
          <a:ln w="38100" cap="sq"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24" y="4150297"/>
            <a:ext cx="42227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 descr="http://nsportal.ru/sites/default/files/styles/media_gallery_large/public/gallery/2017/02/24/maketirovanie/20161229_104219.jpg?itok=b9Qnkf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16061" r="6802" b="12148"/>
          <a:stretch>
            <a:fillRect/>
          </a:stretch>
        </p:blipFill>
        <p:spPr bwMode="auto">
          <a:xfrm>
            <a:off x="5608958" y="4150297"/>
            <a:ext cx="4138682" cy="25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-3659" r="6290" b="5017"/>
          <a:stretch>
            <a:fillRect/>
          </a:stretch>
        </p:blipFill>
        <p:spPr bwMode="auto">
          <a:xfrm>
            <a:off x="5608958" y="3954978"/>
            <a:ext cx="4138682" cy="280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24" y="4083119"/>
            <a:ext cx="4180716" cy="26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5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3637"/>
            <a:ext cx="8596668" cy="17567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взаимодействия педагогического коллектива с семьями воспитанников 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единство усилий семьи и образовательного учреждения для педагогического сопровождения ребенка; </a:t>
            </a:r>
          </a:p>
          <a:p>
            <a:r>
              <a:rPr lang="ru-RU" dirty="0"/>
              <a:t>- признание уникальности личности каждого ребенка; </a:t>
            </a:r>
          </a:p>
          <a:p>
            <a:r>
              <a:rPr lang="ru-RU" dirty="0"/>
              <a:t>- учёт пожеланий, предложений и точки зрения родителей, высокая оценка их участия в жизни группы; </a:t>
            </a:r>
          </a:p>
          <a:p>
            <a:r>
              <a:rPr lang="ru-RU" dirty="0"/>
              <a:t>- рассматривание процесса воспитания и развития как искусства диалога с конкретным ребенком и его родителями на основе знаний психологических особенностей возраста, с учетом предшествующего опыта ребенка, его интересов, способностей и трудностей; </a:t>
            </a:r>
          </a:p>
          <a:p>
            <a:r>
              <a:rPr lang="ru-RU" dirty="0"/>
              <a:t>- уважение к тому, что создается самим ребенком; </a:t>
            </a:r>
          </a:p>
          <a:p>
            <a:r>
              <a:rPr lang="ru-RU" dirty="0"/>
              <a:t>- деликатность, терпимость и такт в общении с родителями воспитанников. </a:t>
            </a:r>
          </a:p>
        </p:txBody>
      </p:sp>
      <p:pic>
        <p:nvPicPr>
          <p:cNvPr id="5" name="Объект 4" descr="C:\Users\User\AppData\Local\Microsoft\Windows\Temporary Internet Files\Content.Word\IMG_2807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8"/>
          <a:stretch/>
        </p:blipFill>
        <p:spPr bwMode="auto">
          <a:xfrm>
            <a:off x="7609046" y="1139309"/>
            <a:ext cx="3626693" cy="21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AppData\Local\Microsoft\Windows\Temporary Internet Files\Content.Word\IMG_39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11195"/>
          <a:stretch/>
        </p:blipFill>
        <p:spPr bwMode="auto">
          <a:xfrm>
            <a:off x="5328951" y="1837907"/>
            <a:ext cx="3626693" cy="2025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AppData\Local\Microsoft\Windows\Temporary Internet Files\Content.Word\IMG_46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5"/>
          <a:stretch/>
        </p:blipFill>
        <p:spPr bwMode="auto">
          <a:xfrm>
            <a:off x="7609879" y="2959203"/>
            <a:ext cx="3626693" cy="233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IMG_54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02" y="4274679"/>
            <a:ext cx="3712671" cy="2376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999" y="76360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результатов освоения программы 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i="1" dirty="0"/>
              <a:t>Уровень ожидаемого результата для средней группы </a:t>
            </a:r>
            <a:endParaRPr lang="ru-RU" i="1" dirty="0" smtClean="0"/>
          </a:p>
          <a:p>
            <a:r>
              <a:rPr lang="ru-RU" i="1" dirty="0"/>
              <a:t>Уровень ожидаемого результата для старшей группы </a:t>
            </a:r>
            <a:endParaRPr lang="ru-RU" i="1" dirty="0" smtClean="0"/>
          </a:p>
          <a:p>
            <a:r>
              <a:rPr lang="ru-RU" i="1" dirty="0"/>
              <a:t>Уровень ожидаемого результата для подготовительной к школе группы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Блоки:</a:t>
            </a:r>
            <a:endParaRPr lang="ru-RU" dirty="0"/>
          </a:p>
          <a:p>
            <a:r>
              <a:rPr lang="ru-RU" dirty="0"/>
              <a:t>Родная семь Я</a:t>
            </a:r>
          </a:p>
          <a:p>
            <a:r>
              <a:rPr lang="ru-RU" dirty="0"/>
              <a:t>Город, в котором я живу</a:t>
            </a:r>
          </a:p>
          <a:p>
            <a:r>
              <a:rPr lang="ru-RU" dirty="0"/>
              <a:t>Природа моего края</a:t>
            </a:r>
          </a:p>
          <a:p>
            <a:r>
              <a:rPr lang="ru-RU" dirty="0"/>
              <a:t>Защитники Отечества</a:t>
            </a:r>
          </a:p>
          <a:p>
            <a:r>
              <a:rPr lang="ru-RU" dirty="0"/>
              <a:t>Новосибирск – </a:t>
            </a:r>
            <a:r>
              <a:rPr lang="ru-RU" dirty="0" smtClean="0"/>
              <a:t>столица Сибири </a:t>
            </a:r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1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52144"/>
            <a:ext cx="8596668" cy="2157984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5547" y="201168"/>
            <a:ext cx="7284133" cy="741751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программы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r="12245"/>
          <a:stretch/>
        </p:blipFill>
        <p:spPr>
          <a:xfrm>
            <a:off x="6080761" y="1221343"/>
            <a:ext cx="3300984" cy="2277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133" y="1229636"/>
            <a:ext cx="3078734" cy="2377637"/>
          </a:xfrm>
          <a:prstGeom prst="rect">
            <a:avLst/>
          </a:prstGeom>
        </p:spPr>
      </p:pic>
      <p:pic>
        <p:nvPicPr>
          <p:cNvPr id="7" name="Рисунок 6" descr="C:\Users\User\AppData\Local\Microsoft\Windows\Temporary Internet Files\Content.Word\IMG_57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1" y="3867521"/>
            <a:ext cx="3328416" cy="232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2" y="3867521"/>
            <a:ext cx="3164548" cy="2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528" y="493775"/>
            <a:ext cx="8247888" cy="1051561"/>
          </a:xfrm>
        </p:spPr>
        <p:txBody>
          <a:bodyPr>
            <a:normAutofit fontScale="90000"/>
          </a:bodyPr>
          <a:lstStyle/>
          <a:p>
            <a:pPr indent="447675"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разработанной программы состоит в том, что она предполагает знакомство детей дошкольного возраста с такой проблематикой как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4480" y="1545336"/>
            <a:ext cx="10149840" cy="1673352"/>
          </a:xfrm>
        </p:spPr>
        <p:txBody>
          <a:bodyPr>
            <a:no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место в родном городе;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его место в цепочке родственных отношений;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наследие. </a:t>
            </a:r>
          </a:p>
        </p:txBody>
      </p:sp>
    </p:spTree>
    <p:extLst>
      <p:ext uri="{BB962C8B-B14F-4D97-AF65-F5344CB8AC3E}">
        <p14:creationId xmlns:p14="http://schemas.microsoft.com/office/powerpoint/2010/main" val="1127444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81" y="56388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подход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4128" y="1464056"/>
            <a:ext cx="3837241" cy="45773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 маленького деревца, еле поднявшегося 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землёй,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заботливый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садовник укрепляет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корень, от мощности которого зависит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растения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нескольких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десятилетий, так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должен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заботиться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своих детей чувства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безграничной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		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 Сухомлинский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14" y="1884680"/>
            <a:ext cx="4349658" cy="3427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28133" r="4211" b="11200"/>
          <a:stretch/>
        </p:blipFill>
        <p:spPr>
          <a:xfrm>
            <a:off x="5338414" y="1505833"/>
            <a:ext cx="4349657" cy="4605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19703"/>
          <a:stretch/>
        </p:blipFill>
        <p:spPr>
          <a:xfrm>
            <a:off x="4987751" y="1505833"/>
            <a:ext cx="5187915" cy="4656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/>
          <a:stretch/>
        </p:blipFill>
        <p:spPr>
          <a:xfrm>
            <a:off x="4983535" y="1505833"/>
            <a:ext cx="5218349" cy="46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7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572" y="452849"/>
            <a:ext cx="8534400" cy="6949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4752" y="1147792"/>
            <a:ext cx="7773860" cy="93268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детей дошкольного возраста нравственно-патриотических чувств.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956" y="2204140"/>
            <a:ext cx="4562856" cy="9418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8156" y="3136827"/>
            <a:ext cx="8220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Формировать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у детей представление о своей гражданской принадлежности, умение ощущать себя частью своего народа.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2. Закладывать основы духовно-нравственной личности с активной жизненной позицией и с творческим потенциалом, способной к самосовершенствованию, к гармоничному взаимодействию с другими людьми через ознакомление с родным городом и краем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3. Формировать представление о деятельности человека на благо родного города, воспитывать уважение к людям, которые делали его историю.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4. Развивать умение детей ориентироваться во временном пространстве («без прошлого – нет настоящего»). </a:t>
            </a:r>
          </a:p>
        </p:txBody>
      </p:sp>
    </p:spTree>
    <p:extLst>
      <p:ext uri="{BB962C8B-B14F-4D97-AF65-F5344CB8AC3E}">
        <p14:creationId xmlns:p14="http://schemas.microsoft.com/office/powerpoint/2010/main" val="41141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72" y="291973"/>
            <a:ext cx="10515600" cy="64071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072" y="1307592"/>
            <a:ext cx="9573768" cy="519379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патриотические чувства, ощущает гордость за свой город, его достижения, имеет представление о его географическом разнообразии, многонациональности, важнейших исторических событиях.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первичные представления о себе, семье, традиционных семейных ценностях, включая традиционные гендерные ориентации, проявляет уважение к своему и противоположному полу.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общепринятые нормы; проявляет уважение к старшим и заботу о младших.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установкой положительного отношения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все люди равны вне зависимости от их социального происхождения, этнической принадлежности, религиозных и других верований, их физических и психических особенностей.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любознательность, задает вопросы взрослым, интересуется причинно-следственными связями, пытается самостоятельно придумать объяснения явлениям природы и поступкам людей; склонен наблюдать, экспериментировать.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начальными знаниями о себе, о природном и социальном мире, в котором он живет, обладает элементарными представлениями из области живой природы, естествознания, истории и т.п. открыт новому, т.е. проявляет стремление к получению знаний.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жизни (в различных ее формах) и заботу об окружающей среде.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286" y="146304"/>
            <a:ext cx="9135853" cy="11247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современного ребенка – маленького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жителяля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столицы Сибири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города Новосибирска</a:t>
            </a: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224" y="1176400"/>
            <a:ext cx="11036808" cy="5562727"/>
          </a:xfrm>
        </p:spPr>
        <p:txBody>
          <a:bodyPr>
            <a:noAutofit/>
          </a:bodyPr>
          <a:lstStyle/>
          <a:p>
            <a:pPr marL="0" indent="357188" algn="just">
              <a:lnSpc>
                <a:spcPct val="120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дошкольник – маленький гражданин г. Новосибирска – это: </a:t>
            </a:r>
          </a:p>
        </p:txBody>
      </p:sp>
      <p:pic>
        <p:nvPicPr>
          <p:cNvPr id="4" name="Рисунок 3" descr="C:\Users\User\AppData\Local\Microsoft\Windows\Temporary Internet Files\Content.Word\IMG_58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32" y="4111238"/>
            <a:ext cx="2810256" cy="196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Temporary Internet Files\Content.Word\IMG_59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8" b="6570"/>
          <a:stretch/>
        </p:blipFill>
        <p:spPr bwMode="auto">
          <a:xfrm>
            <a:off x="518286" y="1761616"/>
            <a:ext cx="2910459" cy="2124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AppData\Local\Microsoft\Windows\Temporary Internet Files\Content.Word\IMG_59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6" y="4111238"/>
            <a:ext cx="2965578" cy="196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IMG_604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61616"/>
            <a:ext cx="3093464" cy="212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Microsoft\Windows\Temporary Internet Files\Content.Word\IMG_604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33" y="1761616"/>
            <a:ext cx="2810256" cy="212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AppData\Local\Microsoft\Windows\Temporary Internet Files\Content.Word\IMG_59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111238"/>
            <a:ext cx="3093465" cy="1960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45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6843"/>
            <a:ext cx="10515600" cy="6779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реализации программы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859498"/>
              </p:ext>
            </p:extLst>
          </p:nvPr>
        </p:nvGraphicFramePr>
        <p:xfrm>
          <a:off x="1062542" y="857217"/>
          <a:ext cx="8529327" cy="16550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9815">
                  <a:extLst>
                    <a:ext uri="{9D8B030D-6E8A-4147-A177-3AD203B41FA5}">
                      <a16:colId xmlns:a16="http://schemas.microsoft.com/office/drawing/2014/main" val="631641431"/>
                    </a:ext>
                  </a:extLst>
                </a:gridCol>
                <a:gridCol w="1925325">
                  <a:extLst>
                    <a:ext uri="{9D8B030D-6E8A-4147-A177-3AD203B41FA5}">
                      <a16:colId xmlns:a16="http://schemas.microsoft.com/office/drawing/2014/main" val="2717375288"/>
                    </a:ext>
                  </a:extLst>
                </a:gridCol>
                <a:gridCol w="2964135">
                  <a:extLst>
                    <a:ext uri="{9D8B030D-6E8A-4147-A177-3AD203B41FA5}">
                      <a16:colId xmlns:a16="http://schemas.microsoft.com/office/drawing/2014/main" val="881308149"/>
                    </a:ext>
                  </a:extLst>
                </a:gridCol>
                <a:gridCol w="3250052">
                  <a:extLst>
                    <a:ext uri="{9D8B030D-6E8A-4147-A177-3AD203B41FA5}">
                      <a16:colId xmlns:a16="http://schemas.microsoft.com/office/drawing/2014/main" val="4178609796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marL="67945" marR="584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 за </a:t>
                      </a:r>
                      <a:r>
                        <a:rPr lang="ru-RU" sz="1400" spc="-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 за три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учебных года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8582717"/>
                  </a:ext>
                </a:extLst>
              </a:tr>
              <a:tr h="365820">
                <a:tc>
                  <a:txBody>
                    <a:bodyPr/>
                    <a:lstStyle/>
                    <a:p>
                      <a:pPr marL="67945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72770">
                        <a:lnSpc>
                          <a:spcPts val="1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иклы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64090720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0425" marR="857250" algn="ctr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117333"/>
                  </a:ext>
                </a:extLst>
              </a:tr>
              <a:tr h="367535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Досуговая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0425" marR="85725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37413514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75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291217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1"/>
          <a:stretch/>
        </p:blipFill>
        <p:spPr>
          <a:xfrm>
            <a:off x="2574234" y="2597192"/>
            <a:ext cx="7049188" cy="426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34" y="2622178"/>
            <a:ext cx="7044166" cy="4295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34" y="2651073"/>
            <a:ext cx="7042191" cy="4250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574" y="2622178"/>
            <a:ext cx="7040851" cy="4332051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328491" y="-1993392"/>
            <a:ext cx="1577203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078" y="765048"/>
            <a:ext cx="908845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Модель организации </a:t>
            </a: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образовательного процесса</a:t>
            </a:r>
            <a:endParaRPr lang="ru-RU" sz="27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024" y="3023600"/>
            <a:ext cx="176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Мониторинг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21308" y="5680184"/>
            <a:ext cx="330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Проектная деятельность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50666" y="2107029"/>
            <a:ext cx="381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</a:rPr>
              <a:t>Формы работы с детьми: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5024" y="378344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Развивающая предметно-</a:t>
            </a:r>
          </a:p>
          <a:p>
            <a:pPr marL="265113" indent="-265113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пространственная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среда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35024" y="3414113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Тематические циклы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35024" y="4429776"/>
            <a:ext cx="232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Экскурсии в музеи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35024" y="4777981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Досуговая деятельность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35024" y="5147313"/>
            <a:ext cx="327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Самостоятельная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0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1051</TotalTime>
  <Words>1219</Words>
  <Application>Microsoft Office PowerPoint</Application>
  <PresentationFormat>Широкоэкранный</PresentationFormat>
  <Paragraphs>187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Trebuchet MS</vt:lpstr>
      <vt:lpstr>Wingdings</vt:lpstr>
      <vt:lpstr>Wingdings 3</vt:lpstr>
      <vt:lpstr>Аспект</vt:lpstr>
      <vt:lpstr> Нравственно-патриотическое  воспитание – важный фактор социализации  дошкольников   ОБРАЗОВАТЕЛЬНАЯ ПРОГРАММА  «Я горжусь Новосибирском!» </vt:lpstr>
      <vt:lpstr>Актуальность программы</vt:lpstr>
      <vt:lpstr>Новизна разработанной программы состоит в том, что она предполагает знакомство детей дошкольного возраста с такой проблематикой как:</vt:lpstr>
      <vt:lpstr>Краеведческий подход </vt:lpstr>
      <vt:lpstr>Цель программы:</vt:lpstr>
      <vt:lpstr>Ожидаемые результаты: </vt:lpstr>
      <vt:lpstr>Портрет современного ребенка – маленького жителяля  столицы Сибири – города Новосибирска </vt:lpstr>
      <vt:lpstr>Модель реализации программы</vt:lpstr>
      <vt:lpstr>Модель организации  образовательного процесса</vt:lpstr>
      <vt:lpstr>Взаимодействие участников образовательного процесса (педагогов, родителей, социальных партнеров)   </vt:lpstr>
      <vt:lpstr>Презентация PowerPoint</vt:lpstr>
      <vt:lpstr>Перспективное комплексно-тематическое планирование работы </vt:lpstr>
      <vt:lpstr>Циклограммы деятельности</vt:lpstr>
      <vt:lpstr>Направления и средства поддержки детской инициативы </vt:lpstr>
      <vt:lpstr>Создание развивающей предметно-пространственной среды</vt:lpstr>
      <vt:lpstr>Особенности взаимодействия педагогического коллектива с семьями воспитанников </vt:lpstr>
      <vt:lpstr>Диагностика результатов освоения программы </vt:lpstr>
      <vt:lpstr> 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 по нравственно-патриотическому воспитанию детей 4 – 7 лет  «Я горжусь Новосибирском!»</dc:title>
  <dc:creator>Пользователь</dc:creator>
  <cp:lastModifiedBy>Пользователь</cp:lastModifiedBy>
  <cp:revision>90</cp:revision>
  <dcterms:created xsi:type="dcterms:W3CDTF">2017-10-07T06:08:12Z</dcterms:created>
  <dcterms:modified xsi:type="dcterms:W3CDTF">2017-10-17T11:48:07Z</dcterms:modified>
</cp:coreProperties>
</file>