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75" r:id="rId7"/>
    <p:sldId id="263" r:id="rId8"/>
    <p:sldId id="264" r:id="rId9"/>
    <p:sldId id="265" r:id="rId10"/>
    <p:sldId id="266" r:id="rId11"/>
    <p:sldId id="262" r:id="rId12"/>
    <p:sldId id="278" r:id="rId13"/>
    <p:sldId id="267" r:id="rId14"/>
    <p:sldId id="276" r:id="rId15"/>
    <p:sldId id="274" r:id="rId16"/>
    <p:sldId id="277" r:id="rId17"/>
    <p:sldId id="269" r:id="rId18"/>
    <p:sldId id="270" r:id="rId19"/>
    <p:sldId id="273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9FBD6-8FAB-409C-82BF-CD5EBBC0FB27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B7A8-47E0-4A70-B08B-014C5D870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9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05A5-35ED-482C-9161-950B41107915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E0C7E-E0F3-4BF4-862B-E70101BD3FEC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1BEA-D159-4C01-8C95-1A11BC23CF32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4D9-86B1-482D-85CA-A20F8BAEDE46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C19C-E301-4B81-8719-A13C8765B88B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4547-0806-4420-A91C-EA1082C842A4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265E-F714-43B9-AC00-86D313906FE0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626E-2B4A-4E56-8833-554A341FC37B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D346-E9FB-4F38-8FEA-206DE87E61B9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5155-5893-4F77-8DB8-5E56789CB0A2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06E8-87A1-4590-B845-5AC6AC6D664E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C479F-04FC-4122-BC82-6E9524DE2ADB}" type="datetime1">
              <a:rPr lang="ru-RU" smtClean="0"/>
              <a:pPr/>
              <a:t>29.09.2017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Нравственно-патриотическое воспитание через приобщение к народной культуре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157192"/>
            <a:ext cx="6400800" cy="8640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Балталаева</a:t>
            </a:r>
            <a:r>
              <a:rPr lang="ru-RU" b="1" dirty="0" smtClean="0">
                <a:solidFill>
                  <a:schemeClr val="tx1"/>
                </a:solidFill>
              </a:rPr>
              <a:t> А.С.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/>
            <a:r>
              <a:rPr lang="en-US" b="1" dirty="0" smtClean="0"/>
              <a:t>29  </a:t>
            </a:r>
            <a:r>
              <a:rPr lang="ru-RU" b="1" smtClean="0"/>
              <a:t>Апреля </a:t>
            </a:r>
            <a:r>
              <a:rPr lang="ru-RU" b="1" smtClean="0"/>
              <a:t>2017г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/>
          </a:p>
          <a:p>
            <a:pPr algn="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165304"/>
            <a:ext cx="225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Новосибирск  </a:t>
            </a:r>
            <a:r>
              <a:rPr lang="ru-RU" b="1" dirty="0" smtClean="0"/>
              <a:t>2017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648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Альбом «Памятные места нашего города»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БВЦ\Desktop\фото-2\117___01\IMG_23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7240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ВЦ\Desktop\фото-2\117___01\IMG_23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52736"/>
            <a:ext cx="475252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БВЦ\Desktop\фото-2\117___01\IMG_2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05064"/>
            <a:ext cx="4803537" cy="2480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04664"/>
            <a:ext cx="466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Проект «Хлеб – всему голова»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 descr="C:\Documents and Settings\UserXP\Рабочий стол\Готовим калачи к ча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285752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UserXP\Рабочий стол\Испекли мы пиро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3000396" cy="2250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XP\Рабочий стол\Хорош чай из самовар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643314"/>
            <a:ext cx="4071966" cy="305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43174" y="214290"/>
            <a:ext cx="4489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Проект «Этот День Победы»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532" t="23611" r="53515" b="25694"/>
          <a:stretch>
            <a:fillRect/>
          </a:stretch>
        </p:blipFill>
        <p:spPr bwMode="auto">
          <a:xfrm>
            <a:off x="428596" y="785794"/>
            <a:ext cx="3556242" cy="37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572008"/>
            <a:ext cx="3714776" cy="1740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0" y="857232"/>
            <a:ext cx="3753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имена в названиях наших улиц.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074" y="1928802"/>
            <a:ext cx="1405564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643570" y="1428736"/>
            <a:ext cx="2243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Богатков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Борис Андреевич</a:t>
            </a:r>
            <a:endParaRPr kumimoji="0" lang="ru-RU" sz="140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286512" y="4500570"/>
            <a:ext cx="1571636" cy="185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715008" y="4000504"/>
            <a:ext cx="2415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Жилина Ольга Васильевна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5656" y="476672"/>
            <a:ext cx="5791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Проект «Космическое пространство»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UserXP\Рабочий стол\IMG_4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857628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UserXP\Рабочий стол\IMG_4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71546"/>
            <a:ext cx="3571900" cy="2678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XP\Рабочий стол\IMG_4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3929066"/>
            <a:ext cx="3276501" cy="245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500042"/>
            <a:ext cx="526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Проект «Путешествие в Арктику»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C:\Documents and Settings\UserXP\Рабочий стол\IMG_4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Documents and Settings\UserXP\Рабочий стол\IMG_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511499" cy="263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7224" y="1285860"/>
            <a:ext cx="219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Создан макет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500042"/>
            <a:ext cx="33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Наша Армия Сильна!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XP\Рабочий стол\IMG_2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68018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UserXP\Рабочий стол\IMG_2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3929090" cy="2211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Documents and Settings\UserXP\Рабочий стол\IMG_4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353932"/>
            <a:ext cx="4286280" cy="3214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51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285728"/>
            <a:ext cx="3319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Рукописный журнал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UserXP\Рабочий стол\IMG_4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928670"/>
            <a:ext cx="3286148" cy="2464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XP\Рабочий стол\IMG_4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238491" cy="2428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UserXP\Рабочий стол\IMG_4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14327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Результативность: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95373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900" dirty="0" smtClean="0"/>
              <a:t>    		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Таким образом, в результате проводимой работы по патриотическому воспитанию достигнуты следующие результаты: 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у детей постепенно формируются знания о малых фольклорных формах;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- появляется интерес к устному народному творчеству (сказки, былины, пословицы и поговорки, загадки);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- формируется чувство гордости за свою страну, с интересом  принимают участие  в совместной деятельности, знакомятся с историческими, спортивными, культурными событиями жизни нашей страны;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- во время бесед дети охотно рассказывают об участии членов своих семей в исторических событиях города, страны (прабабушки и прадедушки в В.О.в, строительство заводов, мостов, метро, участие в акциях 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- формируются волевые качества: умение ограничивать свои желания, подчиняться требованиям взрослых и выполнять установленные нормы поведения, в своих поступках следовать положительному примеру. 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- у воспитанников формируются такие качества, как сочувствие, отзывчивость, справедливость, скромность, коллективизм.</a:t>
            </a:r>
          </a:p>
          <a:p>
            <a:pPr algn="just">
              <a:buNone/>
            </a:pPr>
            <a:r>
              <a:rPr lang="ru-RU" sz="3600" dirty="0" smtClean="0"/>
              <a:t>     	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600079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У родителей воспитанников работа по данному направлению вызывает сильные эмоции, заставляет сопереживать, внимательно относиться к памяти прошлого, к своим историческим корням, способствует сохранению  семейных связей.  Это и есть первые ростки - патриотического воспитания. Родители воспитанников, становятся  равноправными участниками педагогического процесса, они отмечают, что улучшается микроклимат в семье, укрепляются связи поколений,  повышается интереса к совместной деятельности со своими детьми.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571480"/>
            <a:ext cx="307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Мир в наших руках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169" name="Picture 1" descr="C:\Documents and Settings\UserXP\Рабочий стол\IMG_2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01034" cy="4278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2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6039" y="2204864"/>
            <a:ext cx="825213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Создание условий по формированию у детей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5 – 7 лет патриотических чувств через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приобщение к русской народной культуре.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0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7434" y="1196756"/>
            <a:ext cx="878086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Способствовать формированию у детей элементарных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 представлений о русском народном фольклоре.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Знакомить детей с предметами русского быта, жилищем,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 народным костюмом. Привить потребность в изучении традиций.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Приобщать детей к выполнению общественно значимых заданий,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 к добрым делам для семьи, родного дома, детского сада.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Заинтересовать и привлекать родителей к участию в создании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«мини-музеев», фольклорных праздников, изготовлению пособий.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Воспитывать чувство гордости и любви к Родине,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</a:rPr>
              <a:t>  к родному краю, к ее народной культуре и людям, создающим её.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878" y="332656"/>
            <a:ext cx="8295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Мини-музей по патриотическому воспитанию: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«Если не мы, то кто же детям нашим поможет Россию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любить и знать. Как важно не опоздать!»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БВЦ\Desktop\фото\114___10 - копия\IMG_19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096344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IMG_240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052" y="1796981"/>
            <a:ext cx="2598428" cy="4872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IMG_24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46552"/>
            <a:ext cx="5246877" cy="285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729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Творческая мастерская «У Марьи - Искусницы»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БВЦ\Desktop\фото-2\114___10\IMG_2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3758565" cy="2120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БВЦ\Desktop\фото-2\115___11\IMG_2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123690" cy="231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БВЦ\Desktop\фото\115___11\IMG_2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3048000" cy="179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БВЦ\Desktop\118___02\IMG_24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564904"/>
            <a:ext cx="3220720" cy="181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C:\Users\БВЦ\Desktop\фото-2\116___12\IMG_22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149080"/>
            <a:ext cx="3034665" cy="2281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6165304"/>
            <a:ext cx="3739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Фрагмент деревенской околицы</a:t>
            </a:r>
            <a:endParaRPr lang="ru-RU" sz="2000" dirty="0"/>
          </a:p>
        </p:txBody>
      </p:sp>
      <p:pic>
        <p:nvPicPr>
          <p:cNvPr id="6" name="Рисунок 5" descr="C:\Users\БВЦ\Desktop\фото-2\117___01\IMG_23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943262" cy="2218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Users\БВЦ\Desktop\фото-2\117___01\IMG_23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328013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Documents and Settings\UserXP\Рабочий стол\IMG_3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787912"/>
            <a:ext cx="5715040" cy="3217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26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Выставка «Национальные костюмы народов России»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БВЦ\Desktop\фото-2\117___01\IMG_23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980728"/>
            <a:ext cx="40324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БВЦ\Desktop\фото-2\117___01\IMG_23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000500" cy="2254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:\DCIM\113___09\IMG_1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9"/>
            <a:ext cx="4032448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БВЦ\Desktop\фото\114___10\IMG_199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501008"/>
            <a:ext cx="402656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04664"/>
            <a:ext cx="579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Слайд – шоу с участием детей группы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Безымянный3"/>
          <p:cNvPicPr/>
          <p:nvPr/>
        </p:nvPicPr>
        <p:blipFill>
          <a:blip r:embed="rId2" cstate="print"/>
          <a:srcRect r="63264"/>
          <a:stretch>
            <a:fillRect/>
          </a:stretch>
        </p:blipFill>
        <p:spPr bwMode="auto">
          <a:xfrm>
            <a:off x="179513" y="908721"/>
            <a:ext cx="2304256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Безымянный2"/>
          <p:cNvPicPr/>
          <p:nvPr/>
        </p:nvPicPr>
        <p:blipFill>
          <a:blip r:embed="rId3" cstate="print"/>
          <a:srcRect r="63910"/>
          <a:stretch>
            <a:fillRect/>
          </a:stretch>
        </p:blipFill>
        <p:spPr bwMode="auto">
          <a:xfrm>
            <a:off x="4283968" y="980728"/>
            <a:ext cx="2479551" cy="36003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2373 copy"/>
          <p:cNvPicPr/>
          <p:nvPr/>
        </p:nvPicPr>
        <p:blipFill>
          <a:blip r:embed="rId4" cstate="print"/>
          <a:srcRect l="15805" t="18382" r="62668" b="19882"/>
          <a:stretch>
            <a:fillRect/>
          </a:stretch>
        </p:blipFill>
        <p:spPr bwMode="auto">
          <a:xfrm>
            <a:off x="6372200" y="1772816"/>
            <a:ext cx="2376805" cy="4105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Безымянный4"/>
          <p:cNvPicPr/>
          <p:nvPr/>
        </p:nvPicPr>
        <p:blipFill>
          <a:blip r:embed="rId5" cstate="print"/>
          <a:srcRect l="5855" t="2701" b="2789"/>
          <a:stretch>
            <a:fillRect/>
          </a:stretch>
        </p:blipFill>
        <p:spPr bwMode="auto">
          <a:xfrm>
            <a:off x="2123728" y="2420888"/>
            <a:ext cx="2232248" cy="3818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404664"/>
            <a:ext cx="430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Основные символы России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БВЦ\Desktop\фото-2\117___01\IMG_2367.JPG"/>
          <p:cNvPicPr/>
          <p:nvPr/>
        </p:nvPicPr>
        <p:blipFill>
          <a:blip r:embed="rId2" cstate="print"/>
          <a:srcRect b="9756"/>
          <a:stretch>
            <a:fillRect/>
          </a:stretch>
        </p:blipFill>
        <p:spPr bwMode="auto">
          <a:xfrm>
            <a:off x="467544" y="1124744"/>
            <a:ext cx="4706990" cy="23931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БВЦ\Desktop\фото-2\117___01\IMG_2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5370324" cy="3297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340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Поток</vt:lpstr>
      <vt:lpstr>Нравственно-патриотическое воспитание через приобщение к народной культуре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через приобщение к народной культуре</dc:title>
  <cp:lastModifiedBy>Пользователь</cp:lastModifiedBy>
  <cp:revision>43</cp:revision>
  <dcterms:modified xsi:type="dcterms:W3CDTF">2017-09-29T04:07:07Z</dcterms:modified>
</cp:coreProperties>
</file>